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56" r:id="rId5"/>
    <p:sldId id="265" r:id="rId6"/>
    <p:sldId id="267" r:id="rId7"/>
    <p:sldId id="268" r:id="rId8"/>
    <p:sldId id="269" r:id="rId9"/>
    <p:sldId id="272" r:id="rId10"/>
    <p:sldId id="273" r:id="rId11"/>
    <p:sldId id="270" r:id="rId12"/>
    <p:sldId id="277" r:id="rId13"/>
    <p:sldId id="278" r:id="rId14"/>
    <p:sldId id="279" r:id="rId15"/>
    <p:sldId id="271" r:id="rId16"/>
    <p:sldId id="274" r:id="rId17"/>
    <p:sldId id="275" r:id="rId18"/>
    <p:sldId id="276" r:id="rId19"/>
    <p:sldId id="259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73CB9-DFEE-4750-A706-A3FABD9A5250}" v="75" dt="2024-06-13T01:47:39.819"/>
    <p1510:client id="{A0F11596-8E21-4DB0-B56B-236D62D001FD}" v="137" dt="2024-06-13T01:29:26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 autoAdjust="0"/>
    <p:restoredTop sz="94729"/>
  </p:normalViewPr>
  <p:slideViewPr>
    <p:cSldViewPr snapToGrid="0" snapToObjects="1">
      <p:cViewPr varScale="1">
        <p:scale>
          <a:sx n="111" d="100"/>
          <a:sy n="111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ndres Villarreal Martinez" userId="S::a870247393@my.uvm.edu.mx::b6f458c9-5e31-4bff-8830-770c300c2a17" providerId="AD" clId="Web-{38573CB9-DFEE-4750-A706-A3FABD9A5250}"/>
    <pc:docChg chg="addSld modSld">
      <pc:chgData name="Brandon Andres Villarreal Martinez" userId="S::a870247393@my.uvm.edu.mx::b6f458c9-5e31-4bff-8830-770c300c2a17" providerId="AD" clId="Web-{38573CB9-DFEE-4750-A706-A3FABD9A5250}" dt="2024-06-13T01:47:39.819" v="69" actId="1076"/>
      <pc:docMkLst>
        <pc:docMk/>
      </pc:docMkLst>
      <pc:sldChg chg="addSp modSp new mod modClrScheme chgLayout">
        <pc:chgData name="Brandon Andres Villarreal Martinez" userId="S::a870247393@my.uvm.edu.mx::b6f458c9-5e31-4bff-8830-770c300c2a17" providerId="AD" clId="Web-{38573CB9-DFEE-4750-A706-A3FABD9A5250}" dt="2024-06-13T01:43:59.764" v="29"/>
        <pc:sldMkLst>
          <pc:docMk/>
          <pc:sldMk cId="1365939151" sldId="277"/>
        </pc:sldMkLst>
        <pc:spChg chg="mod">
          <ac:chgData name="Brandon Andres Villarreal Martinez" userId="S::a870247393@my.uvm.edu.mx::b6f458c9-5e31-4bff-8830-770c300c2a17" providerId="AD" clId="Web-{38573CB9-DFEE-4750-A706-A3FABD9A5250}" dt="2024-06-13T01:43:59.764" v="29"/>
          <ac:spMkLst>
            <pc:docMk/>
            <pc:sldMk cId="1365939151" sldId="277"/>
            <ac:spMk id="2" creationId="{D159AA6E-6B8E-E962-4460-2D0C62F77D1D}"/>
          </ac:spMkLst>
        </pc:spChg>
        <pc:spChg chg="mod">
          <ac:chgData name="Brandon Andres Villarreal Martinez" userId="S::a870247393@my.uvm.edu.mx::b6f458c9-5e31-4bff-8830-770c300c2a17" providerId="AD" clId="Web-{38573CB9-DFEE-4750-A706-A3FABD9A5250}" dt="2024-06-13T01:43:59.764" v="29"/>
          <ac:spMkLst>
            <pc:docMk/>
            <pc:sldMk cId="1365939151" sldId="277"/>
            <ac:spMk id="3" creationId="{943388BC-3209-3F68-B6F0-FCB6666E1E69}"/>
          </ac:spMkLst>
        </pc:spChg>
        <pc:picChg chg="add mod">
          <ac:chgData name="Brandon Andres Villarreal Martinez" userId="S::a870247393@my.uvm.edu.mx::b6f458c9-5e31-4bff-8830-770c300c2a17" providerId="AD" clId="Web-{38573CB9-DFEE-4750-A706-A3FABD9A5250}" dt="2024-06-13T01:43:59.764" v="29"/>
          <ac:picMkLst>
            <pc:docMk/>
            <pc:sldMk cId="1365939151" sldId="277"/>
            <ac:picMk id="4" creationId="{713371B3-49DE-FF95-534C-E57CA71F2654}"/>
          </ac:picMkLst>
        </pc:picChg>
      </pc:sldChg>
      <pc:sldChg chg="addSp modSp new mod modClrScheme chgLayout">
        <pc:chgData name="Brandon Andres Villarreal Martinez" userId="S::a870247393@my.uvm.edu.mx::b6f458c9-5e31-4bff-8830-770c300c2a17" providerId="AD" clId="Web-{38573CB9-DFEE-4750-A706-A3FABD9A5250}" dt="2024-06-13T01:45:12.938" v="35"/>
        <pc:sldMkLst>
          <pc:docMk/>
          <pc:sldMk cId="613917638" sldId="278"/>
        </pc:sldMkLst>
        <pc:spChg chg="mod">
          <ac:chgData name="Brandon Andres Villarreal Martinez" userId="S::a870247393@my.uvm.edu.mx::b6f458c9-5e31-4bff-8830-770c300c2a17" providerId="AD" clId="Web-{38573CB9-DFEE-4750-A706-A3FABD9A5250}" dt="2024-06-13T01:45:12.938" v="35"/>
          <ac:spMkLst>
            <pc:docMk/>
            <pc:sldMk cId="613917638" sldId="278"/>
            <ac:spMk id="2" creationId="{068CA93E-7821-ECEE-FB04-26CF720DA4EE}"/>
          </ac:spMkLst>
        </pc:spChg>
        <pc:spChg chg="mod">
          <ac:chgData name="Brandon Andres Villarreal Martinez" userId="S::a870247393@my.uvm.edu.mx::b6f458c9-5e31-4bff-8830-770c300c2a17" providerId="AD" clId="Web-{38573CB9-DFEE-4750-A706-A3FABD9A5250}" dt="2024-06-13T01:45:12.938" v="35"/>
          <ac:spMkLst>
            <pc:docMk/>
            <pc:sldMk cId="613917638" sldId="278"/>
            <ac:spMk id="3" creationId="{6307DC86-C24A-51EE-E448-AF89175B8C9C}"/>
          </ac:spMkLst>
        </pc:spChg>
        <pc:picChg chg="add mod">
          <ac:chgData name="Brandon Andres Villarreal Martinez" userId="S::a870247393@my.uvm.edu.mx::b6f458c9-5e31-4bff-8830-770c300c2a17" providerId="AD" clId="Web-{38573CB9-DFEE-4750-A706-A3FABD9A5250}" dt="2024-06-13T01:45:12.938" v="35"/>
          <ac:picMkLst>
            <pc:docMk/>
            <pc:sldMk cId="613917638" sldId="278"/>
            <ac:picMk id="4" creationId="{8AB00D9B-051C-A24E-08AD-060ADD8174DE}"/>
          </ac:picMkLst>
        </pc:picChg>
      </pc:sldChg>
      <pc:sldChg chg="addSp delSp modSp new">
        <pc:chgData name="Brandon Andres Villarreal Martinez" userId="S::a870247393@my.uvm.edu.mx::b6f458c9-5e31-4bff-8830-770c300c2a17" providerId="AD" clId="Web-{38573CB9-DFEE-4750-A706-A3FABD9A5250}" dt="2024-06-13T01:47:39.819" v="69" actId="1076"/>
        <pc:sldMkLst>
          <pc:docMk/>
          <pc:sldMk cId="1606221221" sldId="279"/>
        </pc:sldMkLst>
        <pc:spChg chg="mod">
          <ac:chgData name="Brandon Andres Villarreal Martinez" userId="S::a870247393@my.uvm.edu.mx::b6f458c9-5e31-4bff-8830-770c300c2a17" providerId="AD" clId="Web-{38573CB9-DFEE-4750-A706-A3FABD9A5250}" dt="2024-06-13T01:45:22.408" v="36" actId="20577"/>
          <ac:spMkLst>
            <pc:docMk/>
            <pc:sldMk cId="1606221221" sldId="279"/>
            <ac:spMk id="2" creationId="{1706DE85-A137-AFCA-B237-8A00A5ABA512}"/>
          </ac:spMkLst>
        </pc:spChg>
        <pc:spChg chg="mod">
          <ac:chgData name="Brandon Andres Villarreal Martinez" userId="S::a870247393@my.uvm.edu.mx::b6f458c9-5e31-4bff-8830-770c300c2a17" providerId="AD" clId="Web-{38573CB9-DFEE-4750-A706-A3FABD9A5250}" dt="2024-06-13T01:47:35.631" v="66" actId="14100"/>
          <ac:spMkLst>
            <pc:docMk/>
            <pc:sldMk cId="1606221221" sldId="279"/>
            <ac:spMk id="3" creationId="{B37CAF0D-8BCB-C1E3-4A51-31F0C567397E}"/>
          </ac:spMkLst>
        </pc:spChg>
        <pc:spChg chg="add del mod">
          <ac:chgData name="Brandon Andres Villarreal Martinez" userId="S::a870247393@my.uvm.edu.mx::b6f458c9-5e31-4bff-8830-770c300c2a17" providerId="AD" clId="Web-{38573CB9-DFEE-4750-A706-A3FABD9A5250}" dt="2024-06-13T01:46:13.159" v="50"/>
          <ac:spMkLst>
            <pc:docMk/>
            <pc:sldMk cId="1606221221" sldId="279"/>
            <ac:spMk id="5" creationId="{523F10E6-39BC-9549-F648-F04B403B8068}"/>
          </ac:spMkLst>
        </pc:spChg>
        <pc:spChg chg="add del mod">
          <ac:chgData name="Brandon Andres Villarreal Martinez" userId="S::a870247393@my.uvm.edu.mx::b6f458c9-5e31-4bff-8830-770c300c2a17" providerId="AD" clId="Web-{38573CB9-DFEE-4750-A706-A3FABD9A5250}" dt="2024-06-13T01:47:03.099" v="57"/>
          <ac:spMkLst>
            <pc:docMk/>
            <pc:sldMk cId="1606221221" sldId="279"/>
            <ac:spMk id="8" creationId="{082EAA97-786E-FCA3-1F53-CF948162FBBD}"/>
          </ac:spMkLst>
        </pc:spChg>
        <pc:spChg chg="add del mod">
          <ac:chgData name="Brandon Andres Villarreal Martinez" userId="S::a870247393@my.uvm.edu.mx::b6f458c9-5e31-4bff-8830-770c300c2a17" providerId="AD" clId="Web-{38573CB9-DFEE-4750-A706-A3FABD9A5250}" dt="2024-06-13T01:47:25.678" v="63"/>
          <ac:spMkLst>
            <pc:docMk/>
            <pc:sldMk cId="1606221221" sldId="279"/>
            <ac:spMk id="11" creationId="{3335AFDC-E99B-CC9F-0AC4-332A7D899FE4}"/>
          </ac:spMkLst>
        </pc:spChg>
        <pc:picChg chg="add del mod modCrop">
          <ac:chgData name="Brandon Andres Villarreal Martinez" userId="S::a870247393@my.uvm.edu.mx::b6f458c9-5e31-4bff-8830-770c300c2a17" providerId="AD" clId="Web-{38573CB9-DFEE-4750-A706-A3FABD9A5250}" dt="2024-06-13T01:46:13.159" v="51"/>
          <ac:picMkLst>
            <pc:docMk/>
            <pc:sldMk cId="1606221221" sldId="279"/>
            <ac:picMk id="4" creationId="{31E8F0AD-0B2C-B73A-9B5E-B5C99DA99EAA}"/>
          </ac:picMkLst>
        </pc:picChg>
        <pc:picChg chg="add del mod">
          <ac:chgData name="Brandon Andres Villarreal Martinez" userId="S::a870247393@my.uvm.edu.mx::b6f458c9-5e31-4bff-8830-770c300c2a17" providerId="AD" clId="Web-{38573CB9-DFEE-4750-A706-A3FABD9A5250}" dt="2024-06-13T01:46:41.911" v="56"/>
          <ac:picMkLst>
            <pc:docMk/>
            <pc:sldMk cId="1606221221" sldId="279"/>
            <ac:picMk id="7" creationId="{3C51C736-98C2-547B-DBA4-D0F8795F45FB}"/>
          </ac:picMkLst>
        </pc:picChg>
        <pc:picChg chg="add mod">
          <ac:chgData name="Brandon Andres Villarreal Martinez" userId="S::a870247393@my.uvm.edu.mx::b6f458c9-5e31-4bff-8830-770c300c2a17" providerId="AD" clId="Web-{38573CB9-DFEE-4750-A706-A3FABD9A5250}" dt="2024-06-13T01:47:39.819" v="69" actId="1076"/>
          <ac:picMkLst>
            <pc:docMk/>
            <pc:sldMk cId="1606221221" sldId="279"/>
            <ac:picMk id="10" creationId="{A40499E9-6AC3-5FFA-3D33-5CE4725975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85AA6-3F8B-4B91-B6AE-AB98F2D512B7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4CBAB-2241-43AE-A984-A4D798C81AD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65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BAB-2241-43AE-A984-A4D798C81AD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39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A5C64-6E7E-0D46-B9D9-554BF89AB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C6B031-329C-9540-94C8-9C0B5F94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1B8EC-BA33-4D47-B2A4-5C8D740F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788FFF-150E-1E4A-B1D1-C6BD2DE9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A2FF3C-B982-7E49-BA6B-D840C14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263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050BC-F6BC-E04F-840E-44672852A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FCB63E-2B62-4A48-99A4-40EAFA9AA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FA7573-BF2B-004F-A448-8942A087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6E9787-896A-7C4D-A46A-34031437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046099-4C08-A145-8847-6812E3A9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834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CC9035-577A-454D-AFB4-5109D6DF9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14FEC0-F3EF-A949-87CA-5DF11E0C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F039BD-894B-6E4B-AB02-AFAF00B7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C03CB7-693B-0E4E-88B5-9C30F094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A7E7AC-443E-CE40-933A-8346952E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B9A1D-49C0-5041-B82A-F2EF60C7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4504FF-0FEA-A04B-BBBB-649155F63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892B6-F19A-4F47-9E14-3B1E77E0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FDA1F0-EB29-EA40-8A32-36F11BD8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8A399-6FFD-1A41-A9FB-6D71773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842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57338-8FEF-D342-9D2E-6E492F1D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D56E3A-99AE-8049-88F9-82CD26840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E93F0-C9E4-654A-87BC-3EBCF6D7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F6636C-DB73-4247-8BA8-FAEC4B2A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88A833-6ADB-E749-AC60-E314E233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77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E0C97-E3B8-3D46-B9FF-8F1E824F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AEF5F4-2432-B845-82B6-6BB23DC5C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FC43A8-4097-F345-8582-7D620D537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916913-8246-B041-B4B8-4BCA7F3C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83A0D3-88F9-594F-877F-2801616D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FE2E43-99B2-C144-A31B-36DA2EAD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32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6D20D-64B1-C449-BCA6-6AF7EA23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B7AE8D-CC75-4042-9A14-6FC38559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68C483-5132-964E-BA15-D275DBD4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28F674-E527-F34A-9704-FD42FE3D9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BE5419-A3F9-D444-AC2B-B4D27B359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93B82B-E2D2-8B44-BB6C-5D501B99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7F7A3A-9E32-FF47-8508-3DD14F8A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E9EA7F-3FFD-CF47-A012-7A17BE4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6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93BEA-055B-D340-AB1C-A7FD6315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3A506A-012C-C748-8B65-EBEC59B9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E5B0D6-CE20-7842-B42F-27A1FBF2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A86125-ADD3-BD4F-8549-696A22CB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25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6B18AA-A5D8-6D47-BD8B-0CBEEADB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2D214A9-3E4F-5D42-BBB1-085D7477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12884B-B994-EE4B-954F-F5F518B4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279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F87C5-A5AE-0647-9F50-96A9DA11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8C3906-2FB6-4845-BC65-AA18A3CE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4160E5-E4DA-F64C-A4C0-8426EC099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7463C9-C6BC-CA4E-B105-2670CF76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CABC56-2E01-BE44-B267-D708D063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1951FF-C505-E142-A465-761A141F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984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11D08-75E2-B94F-AEA9-24FA8AB2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E8389E-C7E4-8B45-9C62-C3A781D1A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178192-BFBC-3F4A-A4CA-74EF9248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A10650-C7F4-8947-B612-9D4841A20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BFFC1C-7D27-3E4E-8461-3D52EE3B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FFAD23-868B-CA41-B5B1-2AD9BDDE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72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8C3AA1-E71D-E64C-97DF-76BD2FDA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C4BE1D-7A8A-7F4D-875C-88A3210B0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4D54F-6160-764A-87A6-E571C5360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513CB-4008-564D-AA5C-3E68DD908E93}" type="datetimeFigureOut">
              <a:rPr lang="es-MX" smtClean="0"/>
              <a:t>12/06/2024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5D3724-3350-4347-B385-7902C101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6D5502-66E4-F046-80CA-2699A3AEB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12C13-BBB3-754E-B3F7-F1D03A11270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0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arrollodefensaytecnologiabelica.blogspot.com/2018/01/beluga-xl-el-avion-de-carga-mas-grand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1323B-C191-5C4F-A949-6944538F7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91" y="169854"/>
            <a:ext cx="3662898" cy="3036439"/>
          </a:xfrm>
        </p:spPr>
        <p:txBody>
          <a:bodyPr>
            <a:noAutofit/>
          </a:bodyPr>
          <a:lstStyle/>
          <a:p>
            <a:pPr algn="l"/>
            <a:r>
              <a:rPr lang="es-MX" sz="4000" b="1" dirty="0">
                <a:latin typeface="Montserrat" pitchFamily="2" charset="77"/>
              </a:rPr>
              <a:t>Equipo 4</a:t>
            </a:r>
            <a:br>
              <a:rPr lang="es-MX" sz="4000" b="1" dirty="0">
                <a:latin typeface="Montserrat" pitchFamily="2" charset="77"/>
              </a:rPr>
            </a:br>
            <a:br>
              <a:rPr lang="es-MX" sz="4000" b="1" dirty="0">
                <a:latin typeface="Montserrat" pitchFamily="2" charset="77"/>
              </a:rPr>
            </a:br>
            <a:r>
              <a:rPr lang="es-MX" sz="4000" b="1" dirty="0">
                <a:latin typeface="Montserrat" pitchFamily="2" charset="77"/>
              </a:rPr>
              <a:t>Logística</a:t>
            </a:r>
            <a:br>
              <a:rPr lang="es-MX" sz="4000" b="1" dirty="0">
                <a:latin typeface="Montserrat" pitchFamily="2" charset="77"/>
              </a:rPr>
            </a:br>
            <a:endParaRPr lang="es-MX" sz="4000" b="1" dirty="0">
              <a:latin typeface="Montserrat" pitchFamily="2" charset="77"/>
            </a:endParaRPr>
          </a:p>
        </p:txBody>
      </p:sp>
      <p:sp>
        <p:nvSpPr>
          <p:cNvPr id="3" name="Cuadro de texto 10">
            <a:extLst>
              <a:ext uri="{FF2B5EF4-FFF2-40B4-BE49-F238E27FC236}">
                <a16:creationId xmlns:a16="http://schemas.microsoft.com/office/drawing/2014/main" id="{5B24FA21-780C-4704-AF5B-4C4E5D00AB3F}"/>
              </a:ext>
            </a:extLst>
          </p:cNvPr>
          <p:cNvSpPr txBox="1"/>
          <p:nvPr/>
        </p:nvSpPr>
        <p:spPr>
          <a:xfrm>
            <a:off x="155391" y="3231743"/>
            <a:ext cx="3662898" cy="3136900"/>
          </a:xfrm>
          <a:prstGeom prst="rect">
            <a:avLst/>
          </a:prstGeom>
          <a:solidFill>
            <a:schemeClr val="lt1"/>
          </a:solidFill>
          <a:ln w="6350">
            <a:solidFill>
              <a:srgbClr val="C0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Kenia Macías Solís 870240213 </a:t>
            </a:r>
          </a:p>
          <a:p>
            <a:r>
              <a:rPr lang="sv-SE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Brandon Andrés Villarreal Martinez 870247393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Joel Alonso López Vargas 870227302 </a:t>
            </a:r>
          </a:p>
          <a:p>
            <a:r>
              <a:rPr lang="es-MX" i="0" dirty="0" err="1">
                <a:solidFill>
                  <a:srgbClr val="25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Angel</a:t>
            </a:r>
            <a:r>
              <a:rPr lang="es-MX" i="0" dirty="0">
                <a:solidFill>
                  <a:srgbClr val="25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</a:t>
            </a:r>
            <a:r>
              <a:rPr lang="es-MX" i="0" dirty="0" err="1">
                <a:solidFill>
                  <a:srgbClr val="25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Jessid</a:t>
            </a:r>
            <a:r>
              <a:rPr lang="es-MX" i="0" dirty="0">
                <a:solidFill>
                  <a:srgbClr val="25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 Raygoza Reyna</a:t>
            </a:r>
          </a:p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870247553</a:t>
            </a:r>
          </a:p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Materia: Ingeniería de Servicios </a:t>
            </a:r>
          </a:p>
          <a:p>
            <a:r>
              <a:rPr lang="es-E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Profesor: Jose de la Luz Sosa López </a:t>
            </a:r>
          </a:p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Campus: Monterrey Norte </a:t>
            </a:r>
            <a:endParaRPr lang="es-MX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62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8160">
        <p14:reveal/>
      </p:transition>
    </mc:Choice>
    <mc:Fallback xmlns="">
      <p:transition spd="slow" advTm="816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A93E-7821-ECEE-FB04-26CF720D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Transporte </a:t>
            </a:r>
            <a:r>
              <a:rPr lang="en-US" err="1"/>
              <a:t>marítimo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7DC86-C24A-51EE-E448-AF89175B8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err="1"/>
              <a:t>Buques</a:t>
            </a:r>
            <a:r>
              <a:rPr lang="en-US"/>
              <a:t> de carga, </a:t>
            </a:r>
            <a:r>
              <a:rPr lang="en-US" err="1"/>
              <a:t>transporte</a:t>
            </a:r>
            <a:r>
              <a:rPr lang="en-US"/>
              <a:t> de </a:t>
            </a:r>
            <a:r>
              <a:rPr lang="en-US" err="1"/>
              <a:t>contenedores</a:t>
            </a:r>
            <a:r>
              <a:rPr lang="en-US"/>
              <a:t>, </a:t>
            </a:r>
            <a:r>
              <a:rPr lang="en-US" err="1"/>
              <a:t>transporte</a:t>
            </a:r>
            <a:r>
              <a:rPr lang="en-US"/>
              <a:t> de </a:t>
            </a:r>
            <a:r>
              <a:rPr lang="en-US" err="1"/>
              <a:t>productos</a:t>
            </a:r>
            <a:r>
              <a:rPr lang="en-US"/>
              <a:t> a </a:t>
            </a:r>
            <a:r>
              <a:rPr lang="en-US" err="1"/>
              <a:t>granel</a:t>
            </a:r>
            <a:r>
              <a:rPr lang="en-US"/>
              <a:t>.</a:t>
            </a:r>
            <a:endParaRPr lang="en-US" dirty="0"/>
          </a:p>
          <a:p>
            <a:endParaRPr lang="en-US"/>
          </a:p>
        </p:txBody>
      </p:sp>
      <p:pic>
        <p:nvPicPr>
          <p:cNvPr id="4" name="Picture 3" descr="Fotos gratis : mar, costa, agua, Oceano, río, enviar, bota, vehículo ...">
            <a:extLst>
              <a:ext uri="{FF2B5EF4-FFF2-40B4-BE49-F238E27FC236}">
                <a16:creationId xmlns:a16="http://schemas.microsoft.com/office/drawing/2014/main" id="{8AB00D9B-051C-A24E-08AD-060ADD817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6" r="4343" b="-2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91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DE85-A137-AFCA-B237-8A00A5A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Transporte 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aéreo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CAF0D-8BCB-C1E3-4A51-31F0C567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49"/>
            <a:ext cx="39469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Aviones</a:t>
            </a:r>
            <a:r>
              <a:rPr lang="en-US" dirty="0">
                <a:ea typeface="+mn-lt"/>
                <a:cs typeface="+mn-lt"/>
              </a:rPr>
              <a:t> de carga, </a:t>
            </a:r>
            <a:r>
              <a:rPr lang="en-US" dirty="0" err="1">
                <a:ea typeface="+mn-lt"/>
                <a:cs typeface="+mn-lt"/>
              </a:rPr>
              <a:t>transporte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mercancías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urgentes</a:t>
            </a:r>
            <a:endParaRPr lang="en-US" dirty="0" err="1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0" name="Picture 9" descr="A white and blue airplane in the sky&#10;&#10;Description automatically generated">
            <a:extLst>
              <a:ext uri="{FF2B5EF4-FFF2-40B4-BE49-F238E27FC236}">
                <a16:creationId xmlns:a16="http://schemas.microsoft.com/office/drawing/2014/main" id="{A40499E9-6AC3-5FFA-3D33-5CE472597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97974" y="1433813"/>
            <a:ext cx="5748760" cy="4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Distribución</a:t>
            </a:r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BFA730-252E-BCFD-CEFF-259530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506" y="1825625"/>
            <a:ext cx="4461294" cy="4351338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La distribución es como entregar la despensa a cada persona en su casa, ¡que llegue a todos!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Puede ser en una tienda, a domicilio o incluso por internet.</a:t>
            </a:r>
          </a:p>
          <a:p>
            <a:pPr marL="0" indent="0" algn="just">
              <a:buNone/>
            </a:pPr>
            <a:r>
              <a:rPr lang="es-ES" dirty="0"/>
              <a:t>Explicamos la distribución como la entrega de la "despensa" a cada persona en su casa, utilizando diferentes canales como tiendas físicas, entregas a domicilio o compras por internet.</a:t>
            </a:r>
          </a:p>
        </p:txBody>
      </p:sp>
      <p:pic>
        <p:nvPicPr>
          <p:cNvPr id="4098" name="Picture 2" descr="Smiling delivery man in blue uniform delivering parcel box to a woman. Happy postal man delivering parcel to customer. Woman receiving package from courier.">
            <a:extLst>
              <a:ext uri="{FF2B5EF4-FFF2-40B4-BE49-F238E27FC236}">
                <a16:creationId xmlns:a16="http://schemas.microsoft.com/office/drawing/2014/main" id="{D0244C42-05A7-D553-27BF-3CF40F7C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16" y="2302713"/>
            <a:ext cx="4286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Logística inversa</a:t>
            </a:r>
            <a:endParaRPr lang="es-MX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5C4351-F3AD-7D88-C738-97D946457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38657" y="1514843"/>
            <a:ext cx="4921361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logística inversa es como devolver la despensa vacía a la tienda.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importante para reciclar y cuidar el medio ambiente.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142C94-A74E-2BC1-0529-C123044A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28" y="1514843"/>
            <a:ext cx="4528867" cy="45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ES"/>
              <a:t>El futuro de la logística</a:t>
            </a:r>
            <a:endParaRPr lang="es-MX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1FD2BF-4A66-1DA6-0144-3A05584213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17249" y="1772117"/>
            <a:ext cx="414872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logística está cambiando con tecnología como robots y drones.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objetivo es que todo sea más rápido, eficiente y sostenible. </a:t>
            </a:r>
          </a:p>
        </p:txBody>
      </p:sp>
      <p:pic>
        <p:nvPicPr>
          <p:cNvPr id="8196" name="Picture 4" descr="El impacto de la robótica y los drones en la entrega de mercancías">
            <a:extLst>
              <a:ext uri="{FF2B5EF4-FFF2-40B4-BE49-F238E27FC236}">
                <a16:creationId xmlns:a16="http://schemas.microsoft.com/office/drawing/2014/main" id="{9DACF68F-DAD8-34CE-EC2D-68A85A36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2" y="1171412"/>
            <a:ext cx="4023509" cy="26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bótica y automatización, el futuro de la logística">
            <a:extLst>
              <a:ext uri="{FF2B5EF4-FFF2-40B4-BE49-F238E27FC236}">
                <a16:creationId xmlns:a16="http://schemas.microsoft.com/office/drawing/2014/main" id="{7C782639-2717-31F5-AB44-63A8B5149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30" y="3358845"/>
            <a:ext cx="4037162" cy="26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ES" dirty="0"/>
              <a:t>Conclusión</a:t>
            </a:r>
            <a:endParaRPr lang="es-MX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1FD2BF-4A66-1DA6-0144-3A05584213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2860" y="1796173"/>
            <a:ext cx="10921042" cy="427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ES" sz="1800" dirty="0"/>
              <a:t>La logística es un engranaje fundamental en el funcionamiento del mundo actual. Desde el simple hecho de recibir un paquete en casa hasta el complejo proceso de llevar alimentos a todo el planeta, la logística se encuentra detrás de cada movimiento de productos y materiales.</a:t>
            </a:r>
          </a:p>
          <a:p>
            <a:r>
              <a:rPr lang="es-ES" sz="1800" dirty="0"/>
              <a:t>Su importancia radica en su capacidad para optimizar el flujo de productos, satisfacer las demandas del mercado, impulsar el comercio global.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Sin embargo, la logística enfrenta desafíos: complejidad creciente, sostenibilidad ambiental, avances tecnológicos, etc.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/>
              <a:t>A pesar de estos desafíos, la logística seguirá siendo un pilar fundamental en el futuro. La innovación, la colaboración y la adaptación serán claves para desarrollar soluciones logísticas más eficientes, sostenibles y resilientes, impulsando el progreso y el bienestar en un mundo cada vez más interconectado.</a:t>
            </a:r>
          </a:p>
          <a:p>
            <a:r>
              <a:rPr lang="es-ES" sz="1800" dirty="0"/>
              <a:t>En resumen, la logística es un campo dinámico y desafiante que juega un papel crucial en la economía global y en la vida cotidiana. Su capacidad para optimizar el movimiento de productos y materiales la convierte en un motor esencial del mundo moderno.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4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A0F52-F30A-2C48-8BBE-DE943185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7342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latin typeface="Montserrat" pitchFamily="2" charset="77"/>
              </a:rPr>
              <a:t>“Siempre responsable de lo que se ha cultivado”</a:t>
            </a:r>
          </a:p>
        </p:txBody>
      </p:sp>
    </p:spTree>
    <p:extLst>
      <p:ext uri="{BB962C8B-B14F-4D97-AF65-F5344CB8AC3E}">
        <p14:creationId xmlns:p14="http://schemas.microsoft.com/office/powerpoint/2010/main" val="400737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654191-D6E2-F2E8-FB96-2A4613C68231}"/>
              </a:ext>
            </a:extLst>
          </p:cNvPr>
          <p:cNvSpPr txBox="1"/>
          <p:nvPr/>
        </p:nvSpPr>
        <p:spPr>
          <a:xfrm>
            <a:off x="250371" y="312874"/>
            <a:ext cx="9024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/>
              <a:t>Logística: El viaje de los productos hasta ti</a:t>
            </a:r>
            <a:endParaRPr lang="es-MX" sz="3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B5CE8-969D-72B0-4C86-B3600BD8694F}"/>
              </a:ext>
            </a:extLst>
          </p:cNvPr>
          <p:cNvSpPr txBox="1"/>
          <p:nvPr/>
        </p:nvSpPr>
        <p:spPr>
          <a:xfrm>
            <a:off x="838199" y="2352053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600" dirty="0"/>
              <a:t>En esta presentación, exploraremos el mundo de la logística, el arte de mover cosas de un lugar a otro de forma eficiente. Veremos cómo todo funciona para que recibas lo que compras, desde la fábrica hasta tu casa.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5864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 dirty="0"/>
              <a:t>¿Qué es la logística?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BFA730-252E-BCFD-CEFF-259530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479" y="1575459"/>
            <a:ext cx="5384320" cy="4601054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La logística es como organizar un viaje largo, ¡pero con productos!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Es importante para que las empresas te entreguen lo que pides, ¡y rápido y barato!</a:t>
            </a:r>
          </a:p>
          <a:p>
            <a:pPr marL="0" indent="0" algn="just">
              <a:buNone/>
            </a:pPr>
            <a:r>
              <a:rPr lang="es-ES" dirty="0"/>
              <a:t>Definimos la logística de forma sencilla, como la organización del viaje de los productos. Destacamos su importancia para que las empresas te entreguen lo que compras de manera eficiente y económica.</a:t>
            </a:r>
          </a:p>
        </p:txBody>
      </p:sp>
      <p:pic>
        <p:nvPicPr>
          <p:cNvPr id="9218" name="Picture 2" descr="Logística de Almacenamiento - Logistorage - Logística integral">
            <a:extLst>
              <a:ext uri="{FF2B5EF4-FFF2-40B4-BE49-F238E27FC236}">
                <a16:creationId xmlns:a16="http://schemas.microsoft.com/office/drawing/2014/main" id="{8A447587-2693-53D8-F0D2-688CBC68E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1" y="2329926"/>
            <a:ext cx="5074146" cy="30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Cadena de suministro</a:t>
            </a:r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BFA730-252E-BCFD-CEFF-259530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218" y="1553518"/>
            <a:ext cx="3891951" cy="4351338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La cadena de suministro es como un equipo, ¡cada uno tiene su parte!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Algunos pasos son: conseguir materiales, fabricar el producto, llevarlo a una tienda y finalmente, ¡a ti!</a:t>
            </a:r>
          </a:p>
          <a:p>
            <a:pPr marL="0" indent="0" algn="just">
              <a:buNone/>
            </a:pPr>
            <a:r>
              <a:rPr lang="es-ES" dirty="0"/>
              <a:t>Explicamos la cadena de suministro como un equipo en el que cada etapa (conseguir materiales, fabricar, etc.) cumple un rol importante para que el producto final llegue a ti.</a:t>
            </a:r>
          </a:p>
        </p:txBody>
      </p:sp>
      <p:pic>
        <p:nvPicPr>
          <p:cNvPr id="1028" name="Picture 4" descr="Generic Supply Chain">
            <a:extLst>
              <a:ext uri="{FF2B5EF4-FFF2-40B4-BE49-F238E27FC236}">
                <a16:creationId xmlns:a16="http://schemas.microsoft.com/office/drawing/2014/main" id="{00D44D2A-33FF-57FA-EF69-B93AF355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8" y="1266374"/>
            <a:ext cx="5216286" cy="463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0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Gestión de inventarios</a:t>
            </a:r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BFA730-252E-BCFD-CEFF-259530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La gestión de inventarios es como tener una despensa ordenada, ¡para que no falte nada!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Se trata de tener la cantidad justa de productos en cada momento, ¡ni muchos ni pocos!</a:t>
            </a:r>
          </a:p>
          <a:p>
            <a:pPr marL="0" indent="0" algn="just">
              <a:buNone/>
            </a:pPr>
            <a:r>
              <a:rPr lang="es-ES" dirty="0" err="1"/>
              <a:t>Analogizamos</a:t>
            </a:r>
            <a:r>
              <a:rPr lang="es-ES" dirty="0"/>
              <a:t> la gestión de inventarios con tener una despensa ordenada, donde se busca tener la cantidad adecuada de productos para evitar que falten o que se desperdicien.</a:t>
            </a:r>
          </a:p>
        </p:txBody>
      </p:sp>
      <p:pic>
        <p:nvPicPr>
          <p:cNvPr id="2052" name="Picture 4" descr="Warehouse shelves full of products 64593941">
            <a:extLst>
              <a:ext uri="{FF2B5EF4-FFF2-40B4-BE49-F238E27FC236}">
                <a16:creationId xmlns:a16="http://schemas.microsoft.com/office/drawing/2014/main" id="{0222C353-576F-32D2-217E-F7657C43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29" y="2401469"/>
            <a:ext cx="42862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2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Almacenamiento</a:t>
            </a:r>
            <a:endParaRPr lang="es-MX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A895B1D-D210-0EF6-5C2F-19425C1187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67886" y="1834765"/>
            <a:ext cx="547013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almacenamiento es como tener una bodega gigante para guardar las despensas.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importante que estén bien organizadas y protegidas. </a:t>
            </a:r>
          </a:p>
        </p:txBody>
      </p:sp>
      <p:pic>
        <p:nvPicPr>
          <p:cNvPr id="5126" name="Picture 6" descr="Funciones de la logística de almacenamiento | NASA PACK">
            <a:extLst>
              <a:ext uri="{FF2B5EF4-FFF2-40B4-BE49-F238E27FC236}">
                <a16:creationId xmlns:a16="http://schemas.microsoft.com/office/drawing/2014/main" id="{9CC6A249-2C11-E478-5F14-1F968964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0" y="1981476"/>
            <a:ext cx="4776666" cy="358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-14930"/>
            <a:ext cx="10515600" cy="1325563"/>
          </a:xfrm>
        </p:spPr>
        <p:txBody>
          <a:bodyPr/>
          <a:lstStyle/>
          <a:p>
            <a:r>
              <a:rPr lang="es-MX"/>
              <a:t>Embalaje</a:t>
            </a:r>
            <a:endParaRPr lang="es-MX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AE95D8C-01CD-9310-87AA-6DAB7FD58E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985359"/>
            <a:ext cx="52578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embalaje es como envolver la despensa para que no se rompa en el viaje.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Debe ser resistente y adecuado para el tipo de producto.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014C02-7251-BBFF-3815-7ED06584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58" y="2207004"/>
            <a:ext cx="4650626" cy="34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A0248B0-F5DF-4D9C-C78A-F3D5B5A82D04}"/>
              </a:ext>
            </a:extLst>
          </p:cNvPr>
          <p:cNvSpPr txBox="1">
            <a:spLocks/>
          </p:cNvSpPr>
          <p:nvPr/>
        </p:nvSpPr>
        <p:spPr>
          <a:xfrm>
            <a:off x="250372" y="312874"/>
            <a:ext cx="10515600" cy="6914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MX" b="0" i="0" dirty="0">
              <a:solidFill>
                <a:srgbClr val="1B1D1F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8E7AA68-3959-FB4E-8C74-2BC26A11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0"/>
            <a:ext cx="10515600" cy="1325563"/>
          </a:xfrm>
        </p:spPr>
        <p:txBody>
          <a:bodyPr/>
          <a:lstStyle/>
          <a:p>
            <a:r>
              <a:rPr lang="es-MX" dirty="0"/>
              <a:t>Transporte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3BFA730-252E-BCFD-CEFF-259530C8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668" y="1825625"/>
            <a:ext cx="4996132" cy="435133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El transporte es como llevar la despensa a tu casa, ¡hay que elegir el mejor camino!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Se pueden usar camiones, barcos, aviones o trenes, ¡depende del lugar y del producto!</a:t>
            </a:r>
          </a:p>
          <a:p>
            <a:pPr marL="0" indent="0" algn="just">
              <a:buNone/>
            </a:pPr>
            <a:r>
              <a:rPr lang="es-ES" dirty="0"/>
              <a:t>Comparamos el transporte con llevar la despensa a casa, donde se debe elegir el mejor medio de transporte (camión, barco, avión, etc.) según la distancia y el tipo de producto.</a:t>
            </a:r>
          </a:p>
        </p:txBody>
      </p:sp>
      <p:pic>
        <p:nvPicPr>
          <p:cNvPr id="3074" name="Picture 2" descr="Warehouse workers inspect and deliver goods by truck">
            <a:extLst>
              <a:ext uri="{FF2B5EF4-FFF2-40B4-BE49-F238E27FC236}">
                <a16:creationId xmlns:a16="http://schemas.microsoft.com/office/drawing/2014/main" id="{8171C219-AEB7-51E7-0867-92137639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94" y="1973876"/>
            <a:ext cx="4659372" cy="29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AA6E-6B8E-E962-4460-2D0C62F7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Transporte </a:t>
            </a:r>
            <a:r>
              <a:rPr lang="en-US" err="1"/>
              <a:t>terrestre</a:t>
            </a:r>
            <a:endParaRPr lang="en-US" dirty="0" err="1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88BC-3209-3F68-B6F0-FCB6666E1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/>
          </a:p>
          <a:p>
            <a:r>
              <a:rPr lang="en-US" err="1"/>
              <a:t>Camiones</a:t>
            </a:r>
            <a:r>
              <a:rPr lang="en-US"/>
              <a:t> de carga, </a:t>
            </a:r>
            <a:r>
              <a:rPr lang="en-US" err="1"/>
              <a:t>transporte</a:t>
            </a:r>
            <a:r>
              <a:rPr lang="en-US"/>
              <a:t> de </a:t>
            </a:r>
            <a:r>
              <a:rPr lang="en-US" err="1"/>
              <a:t>contenedores</a:t>
            </a:r>
            <a:r>
              <a:rPr lang="en-US"/>
              <a:t>, </a:t>
            </a:r>
            <a:r>
              <a:rPr lang="en-US" err="1"/>
              <a:t>distribución</a:t>
            </a:r>
            <a:r>
              <a:rPr lang="en-US"/>
              <a:t> </a:t>
            </a:r>
            <a:r>
              <a:rPr lang="en-US" err="1"/>
              <a:t>urbana</a:t>
            </a:r>
            <a:r>
              <a:rPr lang="en-US"/>
              <a:t>.</a:t>
            </a:r>
            <a:endParaRPr lang="en-US" dirty="0"/>
          </a:p>
          <a:p>
            <a:endParaRPr lang="en-US"/>
          </a:p>
        </p:txBody>
      </p:sp>
      <p:pic>
        <p:nvPicPr>
          <p:cNvPr id="4" name="Picture 3" descr="Large truck on a highway">
            <a:extLst>
              <a:ext uri="{FF2B5EF4-FFF2-40B4-BE49-F238E27FC236}">
                <a16:creationId xmlns:a16="http://schemas.microsoft.com/office/drawing/2014/main" id="{713371B3-49DE-FF95-534C-E57CA71F2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1" r="3239" b="-3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939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UVMcertez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UVMcerteza" id="{59084A88-651B-B04A-A4DB-F49AF8BE5CD6}" vid="{FA01E36E-0628-0F43-9BF0-6072C320C98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26665DC7C3114F90EF61AFC6BFF073" ma:contentTypeVersion="4" ma:contentTypeDescription="Create a new document." ma:contentTypeScope="" ma:versionID="dc4ab0cd75bc5d5c846130dc2c60b92d">
  <xsd:schema xmlns:xsd="http://www.w3.org/2001/XMLSchema" xmlns:xs="http://www.w3.org/2001/XMLSchema" xmlns:p="http://schemas.microsoft.com/office/2006/metadata/properties" xmlns:ns2="8e6d2641-1223-4055-b1a4-5fa06eb6bbba" targetNamespace="http://schemas.microsoft.com/office/2006/metadata/properties" ma:root="true" ma:fieldsID="73c72dc40b64bce5f1c488ca61c680d1" ns2:_="">
    <xsd:import namespace="8e6d2641-1223-4055-b1a4-5fa06eb6b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d2641-1223-4055-b1a4-5fa06eb6b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A0481-D215-4378-AA9C-1CD1F814F2A7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d63bda90-4d58-43fa-aba4-d7c9fd893a5b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D442A6-AC40-43D2-935E-83253ABBDB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72F77D-F227-4DD0-90BD-ADF02C798955}"/>
</file>

<file path=docProps/app.xml><?xml version="1.0" encoding="utf-8"?>
<Properties xmlns="http://schemas.openxmlformats.org/officeDocument/2006/extended-properties" xmlns:vt="http://schemas.openxmlformats.org/officeDocument/2006/docPropsVTypes">
  <Template>TemaUVMcerteza</Template>
  <TotalTime>16963</TotalTime>
  <Words>759</Words>
  <Application>Microsoft Office PowerPoint</Application>
  <PresentationFormat>Widescreen</PresentationFormat>
  <Paragraphs>55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TemaUVMcerteza</vt:lpstr>
      <vt:lpstr>Equipo 4  Logística </vt:lpstr>
      <vt:lpstr>PowerPoint Presentation</vt:lpstr>
      <vt:lpstr>¿Qué es la logística?</vt:lpstr>
      <vt:lpstr>Cadena de suministro</vt:lpstr>
      <vt:lpstr>Gestión de inventarios</vt:lpstr>
      <vt:lpstr>Almacenamiento</vt:lpstr>
      <vt:lpstr>Embalaje</vt:lpstr>
      <vt:lpstr>Transporte</vt:lpstr>
      <vt:lpstr>Transporte terrestre </vt:lpstr>
      <vt:lpstr>Transporte marítimo</vt:lpstr>
      <vt:lpstr>Transporte aéreo</vt:lpstr>
      <vt:lpstr>Distribución</vt:lpstr>
      <vt:lpstr>Logística inversa</vt:lpstr>
      <vt:lpstr>El futuro de la logística</vt:lpstr>
      <vt:lpstr>Conclusión</vt:lpstr>
      <vt:lpstr>“Siempre responsable de lo que se ha cultivado”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Luis Fernando Cepeda Rodriguez</dc:creator>
  <cp:lastModifiedBy>Joel Alonso Lopez Vargas</cp:lastModifiedBy>
  <cp:revision>48</cp:revision>
  <dcterms:created xsi:type="dcterms:W3CDTF">2021-03-23T19:04:02Z</dcterms:created>
  <dcterms:modified xsi:type="dcterms:W3CDTF">2024-06-13T01:47:40Z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0x0101001326665DC7C3114F90EF61AFC6BFF073</vt:lpwstr>
  </property>
</Properties>
</file>